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4f588a727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24f588a72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5078237b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5078237b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5078237b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5078237b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078237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078237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5078237b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5078237b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4f588a72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4f588a72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5078237b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5078237b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b3d14699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b3d14699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5078237b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5078237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5078237b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5078237b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5078237b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5078237b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4f588a72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4f588a72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extraction: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eth l1 and flashbots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alt-evm l1 spam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rollup latency games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Solana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externalities: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sandwiching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avalanche chain slowing down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avalanche chain almost stopping from node overload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solana downtime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polygon / bsc / near spam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mitigation: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flashbots mev-geth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flashbots protect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avalanche snowman++</a:t>
            </a:r>
            <a:endParaRPr sz="1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future: osmosis threshold decryption, “fair" ordering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b3d14699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b3d14699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5078237b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5078237b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5078237b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5078237b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078237b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078237b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4f588a72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4f588a72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b3d1469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b3d1469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b3d14699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b3d14699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5078237b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5078237b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5078237b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5078237b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5078237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5078237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4840297"/>
            <a:ext cx="9144000" cy="30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0" y="0"/>
            <a:ext cx="9144000" cy="71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49" y="4840296"/>
            <a:ext cx="5487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1225" y="-49276"/>
            <a:ext cx="799924" cy="7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311700" y="4840001"/>
            <a:ext cx="2738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Flashbots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s://rpc.flashbots.ne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/>
        </p:nvSpPr>
        <p:spPr>
          <a:xfrm>
            <a:off x="549075" y="1644300"/>
            <a:ext cx="58395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2700">
                <a:solidFill>
                  <a:srgbClr val="0C5ADB"/>
                </a:solidFill>
              </a:rPr>
              <a:t>MEV across crypto in 2021</a:t>
            </a:r>
            <a:endParaRPr b="1" sz="2700">
              <a:solidFill>
                <a:srgbClr val="0C5AD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" sz="2400" u="none" cap="none" strike="noStrik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Robert Miller</a:t>
            </a:r>
            <a:endParaRPr b="0" i="1" sz="2400" u="none" cap="none" strike="noStrike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400">
                <a:solidFill>
                  <a:srgbClr val="24292E"/>
                </a:solidFill>
              </a:rPr>
              <a:t>MEV.day, Amsterdam</a:t>
            </a:r>
            <a:endParaRPr b="1" i="0" sz="2400" u="none" cap="none" strike="noStrike">
              <a:solidFill>
                <a:srgbClr val="24292E"/>
              </a:solidFill>
            </a:endParaRPr>
          </a:p>
        </p:txBody>
      </p:sp>
      <p:pic>
        <p:nvPicPr>
          <p:cNvPr id="101" name="Google Shape;1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8593" y="1192279"/>
            <a:ext cx="2617264" cy="270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Flashbots Protect</a:t>
            </a:r>
            <a:endParaRPr/>
          </a:p>
        </p:txBody>
      </p:sp>
      <p:sp>
        <p:nvSpPr>
          <p:cNvPr id="165" name="Google Shape;165;p33"/>
          <p:cNvSpPr/>
          <p:nvPr/>
        </p:nvSpPr>
        <p:spPr>
          <a:xfrm>
            <a:off x="5647375" y="1146875"/>
            <a:ext cx="3076800" cy="156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/>
              <a:t>Frontrunning risk to users from sending their trades in the public mempool</a:t>
            </a:r>
            <a:endParaRPr sz="1350"/>
          </a:p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/>
              <a:t>No gas cost from failed transactions</a:t>
            </a:r>
            <a:endParaRPr sz="1350"/>
          </a:p>
        </p:txBody>
      </p:sp>
      <p:sp>
        <p:nvSpPr>
          <p:cNvPr id="166" name="Google Shape;166;p33"/>
          <p:cNvSpPr/>
          <p:nvPr/>
        </p:nvSpPr>
        <p:spPr>
          <a:xfrm>
            <a:off x="5647373" y="831250"/>
            <a:ext cx="3076800" cy="300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Mitigated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b="3016" l="0" r="0" t="0"/>
          <a:stretch/>
        </p:blipFill>
        <p:spPr>
          <a:xfrm>
            <a:off x="411250" y="600375"/>
            <a:ext cx="2086676" cy="42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2767025" y="3078791"/>
            <a:ext cx="43602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Add </a:t>
            </a:r>
            <a:r>
              <a:rPr b="1" lang="en" sz="19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https://rpc.flashbots.net</a:t>
            </a:r>
            <a:r>
              <a:rPr b="1" lang="en" sz="1900"/>
              <a:t> </a:t>
            </a:r>
            <a:r>
              <a:rPr lang="en" sz="1900"/>
              <a:t>to your MetaMask to use Flashbots Protect!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Extraction strategy: on-chain search spam</a:t>
            </a:r>
            <a:endParaRPr/>
          </a:p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2355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For a chain with first-come-first-serve ordering and fast block times, if blockspace is cheap enough then </a:t>
            </a:r>
            <a:r>
              <a:rPr b="1" lang="en" sz="1600"/>
              <a:t>searchers will look for MEV </a:t>
            </a:r>
            <a:r>
              <a:rPr b="1" i="1" lang="en" sz="1600"/>
              <a:t>on-chain</a:t>
            </a:r>
            <a:endParaRPr b="1" i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e.g. some </a:t>
            </a:r>
            <a:r>
              <a:rPr lang="en" sz="1600"/>
              <a:t>Solana bots will flood the network with transactions that look for arbs on-chain, hoping that they land behind a transaction that generated one, and reverting if not</a:t>
            </a:r>
            <a:endParaRPr sz="1600"/>
          </a:p>
        </p:txBody>
      </p:sp>
      <p:pic>
        <p:nvPicPr>
          <p:cNvPr id="175" name="Google Shape;1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075" y="1193225"/>
            <a:ext cx="4502749" cy="2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Externalities: MEV leading to downtime for users</a:t>
            </a:r>
            <a:endParaRPr/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28125"/>
            <a:ext cx="3658475" cy="397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Extraction strategy: </a:t>
            </a:r>
            <a:r>
              <a:rPr lang="en"/>
              <a:t>network propagation </a:t>
            </a:r>
            <a:r>
              <a:rPr lang="en"/>
              <a:t>spam!</a:t>
            </a:r>
            <a:endParaRPr/>
          </a:p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311700" y="1152475"/>
            <a:ext cx="436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is randomness</a:t>
            </a:r>
            <a:r>
              <a:rPr lang="en"/>
              <a:t> in which transactions are </a:t>
            </a:r>
            <a:r>
              <a:rPr lang="en"/>
              <a:t>propagated</a:t>
            </a:r>
            <a:r>
              <a:rPr lang="en"/>
              <a:t> to Polygon and Solana validators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want to ensure your transaction gets to a validator in time, you are incentivized to spam the validator with transactions!</a:t>
            </a:r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 rotWithShape="1">
          <a:blip r:embed="rId3">
            <a:alphaModFix/>
          </a:blip>
          <a:srcRect b="0" l="0" r="11008" t="0"/>
          <a:stretch/>
        </p:blipFill>
        <p:spPr>
          <a:xfrm>
            <a:off x="4618125" y="1361703"/>
            <a:ext cx="4294927" cy="242008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 txBox="1"/>
          <p:nvPr/>
        </p:nvSpPr>
        <p:spPr>
          <a:xfrm>
            <a:off x="4904250" y="4035075"/>
            <a:ext cx="4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https://github.com/maticnetwork/bor/pull/292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Externalities: spam!</a:t>
            </a:r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3">
            <a:alphaModFix/>
          </a:blip>
          <a:srcRect b="0" l="0" r="0" t="2524"/>
          <a:stretch/>
        </p:blipFill>
        <p:spPr>
          <a:xfrm>
            <a:off x="3515950" y="675800"/>
            <a:ext cx="2704925" cy="32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75" y="768350"/>
            <a:ext cx="3329901" cy="29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150" y="837625"/>
            <a:ext cx="2603876" cy="256602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11700" y="3887950"/>
            <a:ext cx="67002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Wastes blockspace and raises cost for regular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Adds a ton of load to the p2p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Bloats state over time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Externalities: spam bringing networks down</a:t>
            </a:r>
            <a:endParaRPr/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0" y="1152475"/>
            <a:ext cx="4869025" cy="244276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8"/>
          <p:cNvSpPr txBox="1"/>
          <p:nvPr/>
        </p:nvSpPr>
        <p:spPr>
          <a:xfrm>
            <a:off x="366450" y="3971275"/>
            <a:ext cx="817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</a:rPr>
              <a:t>Mitigation: fee markets, block producer optimizations</a:t>
            </a:r>
            <a:endParaRPr b="1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320"/>
              <a:t>Extraction strategy: maximize stake weight, fast gossip</a:t>
            </a:r>
            <a:endParaRPr sz="2320"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847675"/>
            <a:ext cx="80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Pre-snowman++! Not anymore!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Maximizing your % of stake to hear about unconfirmed blocks ASAP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Gossip blocks with MEV extraction ASAP, even with full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Result: </a:t>
            </a:r>
            <a:r>
              <a:rPr b="1" lang="en"/>
              <a:t>lots of competing blocks leading to longer time to finality</a:t>
            </a:r>
            <a:endParaRPr b="1"/>
          </a:p>
        </p:txBody>
      </p:sp>
      <p:sp>
        <p:nvSpPr>
          <p:cNvPr id="212" name="Google Shape;212;p39"/>
          <p:cNvSpPr txBox="1"/>
          <p:nvPr/>
        </p:nvSpPr>
        <p:spPr>
          <a:xfrm>
            <a:off x="311700" y="4199575"/>
            <a:ext cx="463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https://www.youtube.com/watch?v=1NmVORC2R-A</a:t>
            </a:r>
            <a:endParaRPr sz="1200"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00" y="2223250"/>
            <a:ext cx="4422298" cy="268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Externalities: MEV leading to networking load</a:t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735626" cy="30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Snowman++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8912"/>
            <a:ext cx="5513676" cy="2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Extraction strategy: latency optimization</a:t>
            </a:r>
            <a:endParaRPr/>
          </a:p>
        </p:txBody>
      </p:sp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311700" y="808950"/>
            <a:ext cx="48237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First-come-first-serve chains with moderate and up fees (e.g. rollups) incentivize searchers to try to have the lowest latency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Latency games I’ve seen: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An underground full node guide being passed around discord when there was no public guide for a rollup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Searchers launching 1000s of AWS servers to find the one that is closest to a sequencer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An oracle team also running a liquidation bot</a:t>
            </a:r>
            <a:endParaRPr sz="1500"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413" y="1152475"/>
            <a:ext cx="1660226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925" y="3330750"/>
            <a:ext cx="1348500" cy="1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MEV activities at 30,000 feet</a:t>
            </a:r>
            <a:endParaRPr/>
          </a:p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1152475"/>
            <a:ext cx="883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 want to talk about three broad categories of MEV activities today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Extraction: efforts to capture MEV across crypto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Externalities: negative effects from MEV extraction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Mitigation: efforts taken to reduce negative externalities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We’ll </a:t>
            </a:r>
            <a:r>
              <a:rPr lang="en" sz="2200"/>
              <a:t>begin by looking at some numbers 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Externality: block producer centralization</a:t>
            </a:r>
            <a:endParaRPr/>
          </a:p>
        </p:txBody>
      </p:sp>
      <p:sp>
        <p:nvSpPr>
          <p:cNvPr id="239" name="Google Shape;23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faster your block time the harder it is to optimize for MEV extraction in that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Searchers are incentivized to colocate with validators (or become one), these kinds of deals are hard to make transparent or democratize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Intuition</a:t>
            </a:r>
            <a:r>
              <a:rPr lang="en"/>
              <a:t>: chains where latency optimization is the dominant strategy trend towards block producer centralization over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Besides, do we really want to reproduce HFT style latency wars in </a:t>
            </a:r>
            <a:r>
              <a:rPr lang="en"/>
              <a:t>crypto</a:t>
            </a:r>
            <a:r>
              <a:rPr lang="en"/>
              <a:t> again?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Mitigations on the horizon</a:t>
            </a:r>
            <a:endParaRPr/>
          </a:p>
        </p:txBody>
      </p:sp>
      <p:pic>
        <p:nvPicPr>
          <p:cNvPr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24" y="827850"/>
            <a:ext cx="3252000" cy="2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650" y="827850"/>
            <a:ext cx="4847765" cy="2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825" y="3259800"/>
            <a:ext cx="2487650" cy="14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2175" y="3395275"/>
            <a:ext cx="5164674" cy="11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2021 across crypto we saw: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rise of a professionalized class of MEV extractors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a lower bound over a billion dollars in MEV captured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Protocol design being stress tested under adversarial conditions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Networks buckling and even failing under stress from MEV searchers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MEV mitigations were implemented, more are being pursued in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@bertcmiller on Twitter / Telegram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botcmiller#4207 on Discord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MEV</a:t>
            </a:r>
            <a:r>
              <a:rPr lang="en"/>
              <a:t> by the numbers: ETH L1</a:t>
            </a:r>
            <a:endParaRPr/>
          </a:p>
        </p:txBody>
      </p:sp>
      <p:cxnSp>
        <p:nvCxnSpPr>
          <p:cNvPr id="113" name="Google Shape;113;p26"/>
          <p:cNvCxnSpPr/>
          <p:nvPr/>
        </p:nvCxnSpPr>
        <p:spPr>
          <a:xfrm>
            <a:off x="2913587" y="3236600"/>
            <a:ext cx="35289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6"/>
          <p:cNvSpPr txBox="1"/>
          <p:nvPr/>
        </p:nvSpPr>
        <p:spPr>
          <a:xfrm>
            <a:off x="1322326" y="1505900"/>
            <a:ext cx="5199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mev-explore: </a:t>
            </a:r>
            <a:r>
              <a:rPr b="1" lang="en" sz="1800">
                <a:solidFill>
                  <a:schemeClr val="dk2"/>
                </a:solidFill>
              </a:rPr>
              <a:t>$475.41m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community </a:t>
            </a:r>
            <a:r>
              <a:rPr lang="en" sz="1500">
                <a:solidFill>
                  <a:srgbClr val="0F141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🥪 </a:t>
            </a:r>
            <a:r>
              <a:rPr lang="en" sz="1800">
                <a:solidFill>
                  <a:schemeClr val="dk2"/>
                </a:solidFill>
              </a:rPr>
              <a:t>profit estimate: </a:t>
            </a:r>
            <a:r>
              <a:rPr b="1" lang="en" sz="1800">
                <a:solidFill>
                  <a:schemeClr val="dk2"/>
                </a:solidFill>
              </a:rPr>
              <a:t>$379.92m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NFT MEV: ~</a:t>
            </a:r>
            <a:r>
              <a:rPr b="1" lang="en" sz="1800">
                <a:solidFill>
                  <a:schemeClr val="dk2"/>
                </a:solidFill>
              </a:rPr>
              <a:t>$75m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Maker liquidations: ~</a:t>
            </a:r>
            <a:r>
              <a:rPr b="1" lang="en" sz="1800">
                <a:solidFill>
                  <a:schemeClr val="dk2"/>
                </a:solidFill>
              </a:rPr>
              <a:t>$25m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Other long tail (liquidity sniping, etc): ~</a:t>
            </a:r>
            <a:r>
              <a:rPr b="1" lang="en" sz="1800">
                <a:solidFill>
                  <a:schemeClr val="dk2"/>
                </a:solidFill>
              </a:rPr>
              <a:t>$50m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1346936" y="3236600"/>
            <a:ext cx="51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Total: </a:t>
            </a:r>
            <a:r>
              <a:rPr b="1" lang="en" sz="2400">
                <a:solidFill>
                  <a:schemeClr val="dk2"/>
                </a:solidFill>
              </a:rPr>
              <a:t>~$900m - $1bn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15275" y="4201025"/>
            <a:ext cx="642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 included: non-atomic arb, e.g. CEX &lt;&gt; DEX arbs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MEV by the numbers: other L1 chains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11700" y="1076275"/>
            <a:ext cx="570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Polygon: </a:t>
            </a:r>
            <a:r>
              <a:rPr b="1" lang="en" sz="2200"/>
              <a:t>$43.3m</a:t>
            </a:r>
            <a:r>
              <a:rPr lang="en" sz="2200"/>
              <a:t> 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BSC: </a:t>
            </a:r>
            <a:r>
              <a:rPr b="1" lang="en" sz="2200"/>
              <a:t>$55.79m</a:t>
            </a:r>
            <a:r>
              <a:rPr lang="en" sz="2200"/>
              <a:t> 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Avalanche: </a:t>
            </a:r>
            <a:r>
              <a:rPr b="1" lang="en" sz="2200"/>
              <a:t>$18.84m</a:t>
            </a:r>
            <a:endParaRPr b="1"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Solana:</a:t>
            </a:r>
            <a:r>
              <a:rPr b="1" lang="en" sz="2200"/>
              <a:t> $8.31m</a:t>
            </a:r>
            <a:endParaRPr b="1"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Total: </a:t>
            </a:r>
            <a:r>
              <a:rPr b="1" lang="en" sz="2700"/>
              <a:t>~$126m</a:t>
            </a:r>
            <a:endParaRPr b="1" sz="2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123" name="Google Shape;123;p27"/>
          <p:cNvCxnSpPr/>
          <p:nvPr/>
        </p:nvCxnSpPr>
        <p:spPr>
          <a:xfrm>
            <a:off x="2364687" y="2791275"/>
            <a:ext cx="35289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7"/>
          <p:cNvSpPr txBox="1"/>
          <p:nvPr/>
        </p:nvSpPr>
        <p:spPr>
          <a:xfrm>
            <a:off x="2488700" y="3492800"/>
            <a:ext cx="5581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Sources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Polygon: </a:t>
            </a:r>
            <a:r>
              <a:rPr lang="en">
                <a:solidFill>
                  <a:schemeClr val="dk2"/>
                </a:solidFill>
              </a:rPr>
              <a:t>Marlin Protocol, Explore, Jan 1st - Dec 31st 2021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BSC: </a:t>
            </a:r>
            <a:r>
              <a:rPr lang="en">
                <a:solidFill>
                  <a:schemeClr val="dk2"/>
                </a:solidFill>
              </a:rPr>
              <a:t>Eigenphi, June 1st - Dec 31st 2021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Avalanche: </a:t>
            </a:r>
            <a:r>
              <a:rPr lang="en">
                <a:solidFill>
                  <a:schemeClr val="dk2"/>
                </a:solidFill>
              </a:rPr>
              <a:t>Will Sheehan, August 1st - Dec 31st 2021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Solana: 0xMisaka, August 1st - Dec 31st 2021</a:t>
            </a:r>
            <a:r>
              <a:rPr lang="en">
                <a:solidFill>
                  <a:schemeClr val="dk2"/>
                </a:solidFill>
              </a:rPr>
              <a:t>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Extraction strategy: Priority Gas Auctions</a:t>
            </a:r>
            <a:endParaRPr/>
          </a:p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11700" y="2620075"/>
            <a:ext cx="8520600" cy="19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iterative game where bots competitively bid up transaction fees in an effort to receive priority in a block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Bots competing on having the best networking, latency, and view of the mempool</a:t>
            </a:r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0" l="921" r="1039" t="0"/>
          <a:stretch/>
        </p:blipFill>
        <p:spPr>
          <a:xfrm>
            <a:off x="1293100" y="804675"/>
            <a:ext cx="6550101" cy="181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Externality: wasted blockspace</a:t>
            </a:r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 rotWithShape="1">
          <a:blip r:embed="rId3">
            <a:alphaModFix/>
          </a:blip>
          <a:srcRect b="0" l="0" r="0" t="1048"/>
          <a:stretch/>
        </p:blipFill>
        <p:spPr>
          <a:xfrm>
            <a:off x="3972000" y="708900"/>
            <a:ext cx="5011825" cy="43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 rotWithShape="1">
          <a:blip r:embed="rId4">
            <a:alphaModFix/>
          </a:blip>
          <a:srcRect b="1792" l="0" r="2874" t="1308"/>
          <a:stretch/>
        </p:blipFill>
        <p:spPr>
          <a:xfrm>
            <a:off x="454125" y="780650"/>
            <a:ext cx="2817075" cy="38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MEV-Geth</a:t>
            </a:r>
            <a:endParaRPr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6100"/>
            <a:ext cx="5372999" cy="30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/>
          <p:nvPr/>
        </p:nvSpPr>
        <p:spPr>
          <a:xfrm>
            <a:off x="5878275" y="1858250"/>
            <a:ext cx="3076800" cy="156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>
                <a:solidFill>
                  <a:schemeClr val="dk1"/>
                </a:solidFill>
              </a:rPr>
              <a:t>Wasted blockspace from failed MEV transactions</a:t>
            </a:r>
            <a:endParaRPr sz="1350"/>
          </a:p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-"/>
            </a:pPr>
            <a:r>
              <a:rPr lang="en" sz="1350"/>
              <a:t>Centralization risk that unequal MEV extraction posed</a:t>
            </a:r>
            <a:endParaRPr sz="1350"/>
          </a:p>
        </p:txBody>
      </p:sp>
      <p:sp>
        <p:nvSpPr>
          <p:cNvPr id="146" name="Google Shape;146;p30"/>
          <p:cNvSpPr/>
          <p:nvPr/>
        </p:nvSpPr>
        <p:spPr>
          <a:xfrm>
            <a:off x="5878273" y="1542625"/>
            <a:ext cx="3076800" cy="300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Mitigated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Extraction strategy: Flashbots Auction</a:t>
            </a:r>
            <a:endParaRPr/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1152475"/>
            <a:ext cx="43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</a:t>
            </a:r>
            <a:r>
              <a:rPr lang="en" sz="1600"/>
              <a:t>Flashbots Auction optimizes for gas price to decide which txs get included</a:t>
            </a:r>
            <a:endParaRPr sz="1600"/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Searchers are incentivized to make their MEV extraction as efficient as possible</a:t>
            </a:r>
            <a:endParaRPr sz="1600"/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majority of MEV for common strategies gets paid to miners</a:t>
            </a:r>
            <a:endParaRPr sz="1600"/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Searchers are also incentivized to find novel forms of alpha where there is less competition</a:t>
            </a:r>
            <a:endParaRPr sz="1600"/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850" y="1323875"/>
            <a:ext cx="4455724" cy="26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Externalities: sandwiches on Ethereum</a:t>
            </a:r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7575"/>
            <a:ext cx="88392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